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64" r:id="rId3"/>
    <p:sldId id="266" r:id="rId4"/>
    <p:sldId id="265" r:id="rId5"/>
    <p:sldId id="270" r:id="rId6"/>
    <p:sldId id="268" r:id="rId7"/>
    <p:sldId id="257" r:id="rId8"/>
    <p:sldId id="258" r:id="rId9"/>
    <p:sldId id="260" r:id="rId10"/>
    <p:sldId id="262" r:id="rId11"/>
    <p:sldId id="269" r:id="rId12"/>
    <p:sldId id="256" r:id="rId13"/>
    <p:sldId id="259" r:id="rId14"/>
    <p:sldId id="26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1447" autoAdjust="0"/>
  </p:normalViewPr>
  <p:slideViewPr>
    <p:cSldViewPr snapToGrid="0">
      <p:cViewPr varScale="1">
        <p:scale>
          <a:sx n="145" d="100"/>
          <a:sy n="145" d="100"/>
        </p:scale>
        <p:origin x="202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C06F9-A89E-49BF-9E16-460428E2DE3A}" type="datetimeFigureOut">
              <a:rPr lang="en-GB" smtClean="0"/>
              <a:t>07/08/2018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DCF6A-43EA-44DA-87F6-9527B32E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2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192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2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2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16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86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94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193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089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DCF6A-43EA-44DA-87F6-9527B32E560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32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3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1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7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6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4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9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6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9AB1B-00C4-4C93-A5F8-F6FBBE20D879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CE3E4-8A02-41F5-B9EB-DC564C6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4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Benchmarking Neural Network Platforms 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15834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Platforms Tested:</a:t>
            </a:r>
          </a:p>
          <a:p>
            <a:r>
              <a:rPr lang="en-GB" dirty="0" err="1" smtClean="0"/>
              <a:t>TensorFlow</a:t>
            </a:r>
            <a:endParaRPr lang="en-GB" dirty="0" smtClean="0"/>
          </a:p>
          <a:p>
            <a:r>
              <a:rPr lang="en-GB" dirty="0" err="1" smtClean="0"/>
              <a:t>PyTorch</a:t>
            </a:r>
            <a:endParaRPr lang="en-GB" dirty="0" smtClean="0"/>
          </a:p>
          <a:p>
            <a:r>
              <a:rPr lang="en-GB" dirty="0" smtClean="0"/>
              <a:t>CNTK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Training Dataset:</a:t>
            </a:r>
          </a:p>
          <a:p>
            <a:r>
              <a:rPr lang="en-GB" dirty="0" smtClean="0"/>
              <a:t>Subset of MNIST handwriting recognition dataset.</a:t>
            </a:r>
          </a:p>
          <a:p>
            <a:r>
              <a:rPr lang="en-GB" dirty="0" smtClean="0"/>
              <a:t>5000 handwritten numbers 0 to 9.</a:t>
            </a:r>
          </a:p>
          <a:p>
            <a:r>
              <a:rPr lang="en-GB" dirty="0" smtClean="0"/>
              <a:t>20x20 Images (400 Flattened Pixels)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2492523" y="533950"/>
            <a:ext cx="4169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Base Network Architecture:</a:t>
            </a:r>
          </a:p>
          <a:p>
            <a:r>
              <a:rPr lang="en-GB" dirty="0" smtClean="0"/>
              <a:t>Loss Function = Cross Entropy</a:t>
            </a:r>
          </a:p>
          <a:p>
            <a:r>
              <a:rPr lang="en-GB" dirty="0" smtClean="0"/>
              <a:t>Optimizer = Gradient Descent</a:t>
            </a:r>
            <a:endParaRPr lang="en-GB" dirty="0"/>
          </a:p>
          <a:p>
            <a:r>
              <a:rPr lang="en-GB" dirty="0" smtClean="0"/>
              <a:t>Learning Rate = 0.01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13695" y="1661540"/>
            <a:ext cx="6830054" cy="4951869"/>
            <a:chOff x="2964707" y="2847912"/>
            <a:chExt cx="5594618" cy="40100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8" t="14980" r="29828" b="12870"/>
            <a:stretch/>
          </p:blipFill>
          <p:spPr>
            <a:xfrm>
              <a:off x="4538314" y="3154218"/>
              <a:ext cx="2536742" cy="370378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16450" y="2847912"/>
              <a:ext cx="2780469" cy="32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Hidden: 25, </a:t>
              </a:r>
              <a:r>
                <a:rPr lang="en-GB" sz="2000" dirty="0" err="1" smtClean="0"/>
                <a:t>Relu</a:t>
              </a:r>
              <a:r>
                <a:rPr lang="en-GB" sz="2000" dirty="0" smtClean="0"/>
                <a:t> Activation</a:t>
              </a:r>
              <a:endParaRPr lang="en-GB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64707" y="3965505"/>
              <a:ext cx="1911929" cy="573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smtClean="0"/>
                <a:t>Input</a:t>
              </a:r>
              <a:r>
                <a:rPr lang="en-GB" sz="1600" dirty="0" smtClean="0"/>
                <a:t>: </a:t>
              </a:r>
            </a:p>
            <a:p>
              <a:pPr algn="r"/>
              <a:r>
                <a:rPr lang="en-GB" sz="2000" dirty="0" smtClean="0"/>
                <a:t>400 Pixel Values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62683" y="3697080"/>
              <a:ext cx="2496642" cy="32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Out: 10, </a:t>
              </a:r>
              <a:r>
                <a:rPr lang="en-GB" sz="2000" dirty="0" err="1" smtClean="0"/>
                <a:t>Relu</a:t>
              </a:r>
              <a:r>
                <a:rPr lang="en-GB" sz="2000" dirty="0" smtClean="0"/>
                <a:t> Activation</a:t>
              </a:r>
              <a:endParaRPr lang="en-GB" sz="20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472134" y="4078427"/>
              <a:ext cx="227859" cy="184208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64199" y="5963301"/>
              <a:ext cx="1911929" cy="32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 smtClean="0"/>
                <a:t>Softmax</a:t>
              </a:r>
              <a:endParaRPr lang="en-GB" sz="2000" dirty="0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7545137" y="4582695"/>
            <a:ext cx="16042" cy="1695116"/>
          </a:xfrm>
          <a:prstGeom prst="line">
            <a:avLst/>
          </a:prstGeom>
          <a:ln w="1143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125" t="9501" r="24755"/>
          <a:stretch/>
        </p:blipFill>
        <p:spPr>
          <a:xfrm>
            <a:off x="5590531" y="793376"/>
            <a:ext cx="6360458" cy="58332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6" t="15306" r="27794" b="13304"/>
          <a:stretch/>
        </p:blipFill>
        <p:spPr>
          <a:xfrm>
            <a:off x="1460621" y="1413090"/>
            <a:ext cx="3796146" cy="4895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92446"/>
          <a:stretch/>
        </p:blipFill>
        <p:spPr>
          <a:xfrm>
            <a:off x="121024" y="141421"/>
            <a:ext cx="12070976" cy="4723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24443" y="3578755"/>
            <a:ext cx="222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Input</a:t>
            </a:r>
            <a:r>
              <a:rPr lang="en-GB" sz="1600" dirty="0" smtClean="0"/>
              <a:t>: </a:t>
            </a:r>
            <a:r>
              <a:rPr lang="en-GB" sz="2000" dirty="0" smtClean="0"/>
              <a:t>2,3,4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4741" y="2982213"/>
            <a:ext cx="2334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Out:</a:t>
            </a:r>
          </a:p>
          <a:p>
            <a:r>
              <a:rPr lang="en-GB" sz="2000" dirty="0" smtClean="0"/>
              <a:t> 1, Sigmoid</a:t>
            </a:r>
            <a:endParaRPr lang="en-GB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32849" y="2831565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6,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4921" y="839126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35 x 2,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12" name="Rectangle 11"/>
          <p:cNvSpPr/>
          <p:nvPr/>
        </p:nvSpPr>
        <p:spPr>
          <a:xfrm>
            <a:off x="4263356" y="1479144"/>
            <a:ext cx="211293" cy="4599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636959" y="6265858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Dropout(0.25)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508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6" t="15306" r="27794" b="13304"/>
          <a:stretch/>
        </p:blipFill>
        <p:spPr>
          <a:xfrm>
            <a:off x="92364" y="989237"/>
            <a:ext cx="3796146" cy="4895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92"/>
            <a:ext cx="12192000" cy="66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4368" y="-34106"/>
            <a:ext cx="899824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970" y="246148"/>
            <a:ext cx="9097030" cy="6297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856" y="246148"/>
            <a:ext cx="7503765" cy="5757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413" y="515088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35,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1530846" y="3676544"/>
            <a:ext cx="222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Input</a:t>
            </a:r>
            <a:r>
              <a:rPr lang="en-GB" sz="1600" dirty="0" smtClean="0"/>
              <a:t>: </a:t>
            </a:r>
            <a:r>
              <a:rPr lang="en-GB" sz="2000" dirty="0" smtClean="0"/>
              <a:t>2,3,4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88973" y="2924985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Out: 1, Sigmoid</a:t>
            </a:r>
            <a:endParaRPr lang="en-GB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-471911" y="2360267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6,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434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02596"/>
            <a:ext cx="10999216" cy="62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0"/>
            <a:ext cx="11577637" cy="6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6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384012"/>
            <a:ext cx="11586779" cy="6002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475" y="-14283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sigmoid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" b="6802"/>
          <a:stretch/>
        </p:blipFill>
        <p:spPr>
          <a:xfrm>
            <a:off x="-193956" y="1099115"/>
            <a:ext cx="6656702" cy="5735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7" b="6936"/>
          <a:stretch/>
        </p:blipFill>
        <p:spPr>
          <a:xfrm>
            <a:off x="5855983" y="1117591"/>
            <a:ext cx="6656702" cy="571730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96176" y="-350982"/>
            <a:ext cx="12275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smtClean="0"/>
              <a:t>Variable Batch Size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968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9159" r="8193" b="6801"/>
          <a:stretch/>
        </p:blipFill>
        <p:spPr>
          <a:xfrm>
            <a:off x="6216073" y="951346"/>
            <a:ext cx="5689600" cy="5763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" t="8889" r="9120" b="6397"/>
          <a:stretch/>
        </p:blipFill>
        <p:spPr>
          <a:xfrm>
            <a:off x="267855" y="951346"/>
            <a:ext cx="5514110" cy="5809673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96176" y="-350982"/>
            <a:ext cx="12275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smtClean="0"/>
              <a:t>Variable Network Width/Depth Vs Time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54827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419" y="256236"/>
            <a:ext cx="6664028" cy="6865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9023" r="8810" b="7340"/>
          <a:stretch/>
        </p:blipFill>
        <p:spPr>
          <a:xfrm>
            <a:off x="6225309" y="951345"/>
            <a:ext cx="5578764" cy="5735782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-406545"/>
            <a:ext cx="12275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 smtClean="0"/>
              <a:t>Variable Network Width/Depth Vs Convergence Loss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1053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RR </a:t>
            </a:r>
            <a:r>
              <a:rPr lang="en-US" dirty="0" err="1" smtClean="0"/>
              <a:t>Lyrae</a:t>
            </a:r>
            <a:r>
              <a:rPr lang="en-US" dirty="0" smtClean="0"/>
              <a:t> </a:t>
            </a:r>
            <a:r>
              <a:rPr lang="en-US" dirty="0"/>
              <a:t>Stars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Aim: Compare Traditional Machine Learning To Neural Networks</a:t>
            </a:r>
          </a:p>
          <a:p>
            <a:endParaRPr lang="en-US" dirty="0" smtClean="0"/>
          </a:p>
          <a:p>
            <a:r>
              <a:rPr lang="en-US" dirty="0" smtClean="0"/>
              <a:t>Classifying between non variable and variable main sequence stars.</a:t>
            </a:r>
          </a:p>
          <a:p>
            <a:r>
              <a:rPr lang="en-US" dirty="0" smtClean="0"/>
              <a:t>Each data point consists of 4 color values in different regions of the light spectrum </a:t>
            </a:r>
            <a:r>
              <a:rPr lang="en-US" dirty="0"/>
              <a:t>[ u-g , g-r , r-</a:t>
            </a:r>
            <a:r>
              <a:rPr lang="en-US" dirty="0" err="1"/>
              <a:t>i</a:t>
            </a:r>
            <a:r>
              <a:rPr lang="en-US" dirty="0"/>
              <a:t> , </a:t>
            </a:r>
            <a:r>
              <a:rPr lang="en-US" dirty="0" err="1"/>
              <a:t>i</a:t>
            </a:r>
            <a:r>
              <a:rPr lang="en-US" dirty="0"/>
              <a:t>-z </a:t>
            </a:r>
            <a:r>
              <a:rPr lang="en-US" dirty="0" smtClean="0"/>
              <a:t>].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Traditional Method:</a:t>
            </a:r>
          </a:p>
          <a:p>
            <a:r>
              <a:rPr lang="en-US" dirty="0"/>
              <a:t>Gaussian Naive Bayes </a:t>
            </a:r>
            <a:r>
              <a:rPr lang="en-US" dirty="0" smtClean="0"/>
              <a:t>Classification</a:t>
            </a:r>
          </a:p>
          <a:p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Network Details: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Using </a:t>
            </a:r>
            <a:r>
              <a:rPr lang="en-US" dirty="0" err="1" smtClean="0"/>
              <a:t>Keras</a:t>
            </a:r>
            <a:r>
              <a:rPr lang="en-US" dirty="0" smtClean="0"/>
              <a:t> with </a:t>
            </a:r>
            <a:r>
              <a:rPr lang="en-US" dirty="0" err="1" smtClean="0"/>
              <a:t>TensorFlow</a:t>
            </a:r>
            <a:r>
              <a:rPr lang="en-US" dirty="0"/>
              <a:t> </a:t>
            </a:r>
            <a:r>
              <a:rPr lang="en-US" dirty="0" smtClean="0"/>
              <a:t>backend.</a:t>
            </a:r>
            <a:endParaRPr lang="en-US" dirty="0" smtClean="0"/>
          </a:p>
          <a:p>
            <a:r>
              <a:rPr lang="en-US" dirty="0" smtClean="0"/>
              <a:t>Network Input: 2-4 color values for each star.</a:t>
            </a:r>
          </a:p>
          <a:p>
            <a:r>
              <a:rPr lang="en-US" dirty="0" smtClean="0"/>
              <a:t>Network Output: Classification between 1 (Variable Star) and 0 (Non Variable).</a:t>
            </a:r>
            <a:endParaRPr lang="en-US" dirty="0" smtClean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674" y="-1428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Gaussian Naive </a:t>
            </a:r>
            <a:r>
              <a:rPr lang="en-US" sz="3600" dirty="0" smtClean="0"/>
              <a:t>Bayes Classification of RR </a:t>
            </a:r>
            <a:r>
              <a:rPr lang="en-US" sz="3600" dirty="0" err="1" smtClean="0"/>
              <a:t>Layrae</a:t>
            </a:r>
            <a:r>
              <a:rPr lang="en-US" sz="3600" dirty="0" smtClean="0"/>
              <a:t> Stars</a:t>
            </a:r>
            <a:endParaRPr lang="en-GB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0" y="1663042"/>
            <a:ext cx="11365017" cy="53570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8597" y="-537748"/>
            <a:ext cx="1851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of RR </a:t>
            </a:r>
            <a:r>
              <a:rPr lang="en-US" dirty="0" err="1"/>
              <a:t>Layrae</a:t>
            </a:r>
            <a:r>
              <a:rPr lang="en-US" dirty="0"/>
              <a:t> Stars</a:t>
            </a:r>
            <a:endParaRPr lang="en-GB" dirty="0"/>
          </a:p>
        </p:txBody>
      </p:sp>
      <p:cxnSp>
        <p:nvCxnSpPr>
          <p:cNvPr id="4" name="Curved Connector 3"/>
          <p:cNvCxnSpPr/>
          <p:nvPr/>
        </p:nvCxnSpPr>
        <p:spPr>
          <a:xfrm rot="5400000">
            <a:off x="2580106" y="1692456"/>
            <a:ext cx="614949" cy="5561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1470525" y="1058790"/>
            <a:ext cx="9188821" cy="655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 u-g , g-r , r-</a:t>
            </a:r>
            <a:r>
              <a:rPr lang="en-US" sz="3200" dirty="0" err="1"/>
              <a:t>i</a:t>
            </a:r>
            <a:r>
              <a:rPr lang="en-US" sz="3200" dirty="0"/>
              <a:t> , </a:t>
            </a:r>
            <a:r>
              <a:rPr lang="en-US" sz="3200" dirty="0" err="1"/>
              <a:t>i</a:t>
            </a:r>
            <a:r>
              <a:rPr lang="en-US" sz="3200" dirty="0"/>
              <a:t>-z ]</a:t>
            </a:r>
            <a:endParaRPr lang="en-GB" sz="3200" dirty="0"/>
          </a:p>
          <a:p>
            <a:endParaRPr lang="en-GB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142229" y="1006876"/>
            <a:ext cx="550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Data Imbalance: 1:225 ratio of Class 1 (</a:t>
            </a:r>
            <a:r>
              <a:rPr lang="en-GB" sz="2000" dirty="0" smtClean="0"/>
              <a:t>Black, Variable Stars) </a:t>
            </a:r>
            <a:r>
              <a:rPr lang="en-GB" sz="2000" dirty="0" smtClean="0"/>
              <a:t>to Class 0 (</a:t>
            </a:r>
            <a:r>
              <a:rPr lang="en-GB" sz="2000" dirty="0" smtClean="0"/>
              <a:t>Grey, Non-Variable Stars)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7906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98" y="174070"/>
            <a:ext cx="8090202" cy="6312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5975" y="-907115"/>
            <a:ext cx="11044571" cy="8474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t="1691" r="20315" b="12611"/>
          <a:stretch/>
        </p:blipFill>
        <p:spPr>
          <a:xfrm>
            <a:off x="564776" y="2124636"/>
            <a:ext cx="4155142" cy="4477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776" y="992941"/>
            <a:ext cx="3550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Data Imbalance: 1:225 ratio of Class 1 (Black) to Class 0 (Grey)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352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8" t="14514" r="36635" b="14035"/>
          <a:stretch/>
        </p:blipFill>
        <p:spPr>
          <a:xfrm>
            <a:off x="1317811" y="914399"/>
            <a:ext cx="2554941" cy="533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20" y="391886"/>
            <a:ext cx="8222780" cy="6347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3961" y="216337"/>
            <a:ext cx="8501396" cy="65232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1558" y="540717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35,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-724443" y="3008131"/>
            <a:ext cx="222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Input</a:t>
            </a:r>
            <a:r>
              <a:rPr lang="en-GB" sz="1600" dirty="0" smtClean="0"/>
              <a:t>: </a:t>
            </a:r>
            <a:r>
              <a:rPr lang="en-GB" sz="2000" dirty="0" smtClean="0"/>
              <a:t>2,3,4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5565" y="2996689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Out: 1, Sigmoid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765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500" t="8586" r="19680"/>
          <a:stretch/>
        </p:blipFill>
        <p:spPr>
          <a:xfrm>
            <a:off x="5712246" y="720296"/>
            <a:ext cx="6387353" cy="5716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6" t="15306" r="27794" b="13304"/>
          <a:stretch/>
        </p:blipFill>
        <p:spPr>
          <a:xfrm>
            <a:off x="1488773" y="1352308"/>
            <a:ext cx="3796146" cy="4895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4066"/>
          <a:stretch/>
        </p:blipFill>
        <p:spPr>
          <a:xfrm>
            <a:off x="468881" y="234041"/>
            <a:ext cx="11047024" cy="371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724443" y="3578755"/>
            <a:ext cx="222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/>
              <a:t>Input</a:t>
            </a:r>
            <a:r>
              <a:rPr lang="en-GB" sz="1600" dirty="0" smtClean="0"/>
              <a:t>: </a:t>
            </a:r>
            <a:r>
              <a:rPr lang="en-GB" sz="2000" dirty="0" smtClean="0"/>
              <a:t>2,3,4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4741" y="2982213"/>
            <a:ext cx="2334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Out:</a:t>
            </a:r>
          </a:p>
          <a:p>
            <a:r>
              <a:rPr lang="en-GB" sz="2000" dirty="0" smtClean="0"/>
              <a:t> 1, Sigmoid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32849" y="2831565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6,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7686" y="853495"/>
            <a:ext cx="233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Hidden: 35 x 2, </a:t>
            </a:r>
            <a:r>
              <a:rPr lang="en-GB" sz="2000" dirty="0" err="1" smtClean="0"/>
              <a:t>tanh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7035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321</Words>
  <Application>Microsoft Office PowerPoint</Application>
  <PresentationFormat>Widescreen</PresentationFormat>
  <Paragraphs>70</Paragraphs>
  <Slides>15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Benchmarking Neural Network Platforms </vt:lpstr>
      <vt:lpstr>PowerPoint Presentation</vt:lpstr>
      <vt:lpstr>PowerPoint Presentation</vt:lpstr>
      <vt:lpstr>PowerPoint Presentation</vt:lpstr>
      <vt:lpstr>Classification of RR Lyrae Stars</vt:lpstr>
      <vt:lpstr>Gaussian Naive Bayes Classification of RR Layrae Stars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Minns, Jake (STFC,RAL,SC)</dc:creator>
  <cp:lastModifiedBy>Minns, Jake (STFC,RAL,SC)</cp:lastModifiedBy>
  <cp:revision>40</cp:revision>
  <dcterms:created xsi:type="dcterms:W3CDTF">2018-07-25T14:17:52Z</dcterms:created>
  <dcterms:modified xsi:type="dcterms:W3CDTF">2018-08-07T08:22:46Z</dcterms:modified>
</cp:coreProperties>
</file>